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27" r:id="rId4"/>
  </p:sldMasterIdLst>
  <p:notesMasterIdLst>
    <p:notesMasterId r:id="rId16"/>
  </p:notesMasterIdLst>
  <p:handoutMasterIdLst>
    <p:handoutMasterId r:id="rId17"/>
  </p:handoutMasterIdLst>
  <p:sldIdLst>
    <p:sldId id="257" r:id="rId5"/>
    <p:sldId id="294" r:id="rId6"/>
    <p:sldId id="291" r:id="rId7"/>
    <p:sldId id="295" r:id="rId8"/>
    <p:sldId id="290" r:id="rId9"/>
    <p:sldId id="298" r:id="rId10"/>
    <p:sldId id="288" r:id="rId11"/>
    <p:sldId id="296" r:id="rId12"/>
    <p:sldId id="289" r:id="rId13"/>
    <p:sldId id="297" r:id="rId14"/>
    <p:sldId id="287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42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8126" autoAdjust="0"/>
  </p:normalViewPr>
  <p:slideViewPr>
    <p:cSldViewPr snapToGrid="0" snapToObjects="1">
      <p:cViewPr varScale="1">
        <p:scale>
          <a:sx n="58" d="100"/>
          <a:sy n="58" d="100"/>
        </p:scale>
        <p:origin x="100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08/layout/VerticalCurvedList" loCatId="list" qsTypeId="urn:microsoft.com/office/officeart/2005/8/quickstyle/simple1" qsCatId="simple" csTypeId="urn:microsoft.com/office/officeart/2018/5/colors/Iconchunking_neutralicon_accent1_2" csCatId="accent1" phldr="1"/>
      <dgm:spPr/>
      <dgm:t>
        <a:bodyPr rtlCol="0"/>
        <a:lstStyle/>
        <a:p>
          <a:pPr rtl="0"/>
          <a:endParaRPr lang="en-US"/>
        </a:p>
      </dgm:t>
    </dgm:pt>
    <dgm:pt modelId="{804947E5-9ACC-416F-B12C-5E8D1E342FFC}" type="pres">
      <dgm:prSet presAssocID="{7B62DEA7-9DCD-4B2E-9DC5-BE121C266AFD}" presName="Name0" presStyleCnt="0">
        <dgm:presLayoutVars>
          <dgm:chMax val="7"/>
          <dgm:chPref val="7"/>
          <dgm:dir/>
        </dgm:presLayoutVars>
      </dgm:prSet>
      <dgm:spPr/>
    </dgm:pt>
    <dgm:pt modelId="{587B5E1D-0E75-4F44-854F-4E2FC93D13B0}" type="pres">
      <dgm:prSet presAssocID="{7B62DEA7-9DCD-4B2E-9DC5-BE121C266AFD}" presName="Name1" presStyleCnt="0"/>
      <dgm:spPr/>
    </dgm:pt>
    <dgm:pt modelId="{D7EB821A-9A40-4975-B97C-FB06FBDEF0F0}" type="pres">
      <dgm:prSet presAssocID="{7B62DEA7-9DCD-4B2E-9DC5-BE121C266AFD}" presName="cycle" presStyleCnt="0"/>
      <dgm:spPr/>
    </dgm:pt>
    <dgm:pt modelId="{06FA2FF6-4E84-405E-A36A-F25BE5045074}" type="pres">
      <dgm:prSet presAssocID="{7B62DEA7-9DCD-4B2E-9DC5-BE121C266AFD}" presName="srcNode" presStyleLbl="node1" presStyleIdx="0" presStyleCnt="0"/>
      <dgm:spPr/>
    </dgm:pt>
    <dgm:pt modelId="{88C3B4D0-57A0-407B-87F2-AD9BD85D4DE7}" type="pres">
      <dgm:prSet presAssocID="{7B62DEA7-9DCD-4B2E-9DC5-BE121C266AFD}" presName="conn" presStyleLbl="parChTrans1D2" presStyleIdx="0" presStyleCnt="1"/>
      <dgm:spPr/>
    </dgm:pt>
    <dgm:pt modelId="{0C2817A7-AEAB-4CA5-83F7-47B02788855A}" type="pres">
      <dgm:prSet presAssocID="{7B62DEA7-9DCD-4B2E-9DC5-BE121C266AFD}" presName="extraNode" presStyleLbl="node1" presStyleIdx="0" presStyleCnt="0"/>
      <dgm:spPr/>
    </dgm:pt>
    <dgm:pt modelId="{2585EA8F-E3AC-4656-B2D3-4676B23D9E59}" type="pres">
      <dgm:prSet presAssocID="{7B62DEA7-9DCD-4B2E-9DC5-BE121C266AFD}" presName="dstNode" presStyleLbl="node1" presStyleIdx="0" presStyleCnt="0"/>
      <dgm:spPr/>
    </dgm:pt>
  </dgm:ptLst>
  <dgm:cxnLst>
    <dgm:cxn modelId="{7CF14734-92F4-4254-B7AE-56381B1967C0}" type="presOf" srcId="{7B62DEA7-9DCD-4B2E-9DC5-BE121C266AFD}" destId="{804947E5-9ACC-416F-B12C-5E8D1E342FFC}" srcOrd="0" destOrd="0" presId="urn:microsoft.com/office/officeart/2008/layout/VerticalCurvedList"/>
    <dgm:cxn modelId="{817E59CB-596C-453B-AE46-2F6713C39F08}" type="presParOf" srcId="{804947E5-9ACC-416F-B12C-5E8D1E342FFC}" destId="{587B5E1D-0E75-4F44-854F-4E2FC93D13B0}" srcOrd="0" destOrd="0" presId="urn:microsoft.com/office/officeart/2008/layout/VerticalCurvedList"/>
    <dgm:cxn modelId="{BB334608-C6A6-4D7A-95EC-0E8D4E9E3C3C}" type="presParOf" srcId="{587B5E1D-0E75-4F44-854F-4E2FC93D13B0}" destId="{D7EB821A-9A40-4975-B97C-FB06FBDEF0F0}" srcOrd="0" destOrd="0" presId="urn:microsoft.com/office/officeart/2008/layout/VerticalCurvedList"/>
    <dgm:cxn modelId="{10C283FD-5D6C-4C5B-B309-333030CB4C48}" type="presParOf" srcId="{D7EB821A-9A40-4975-B97C-FB06FBDEF0F0}" destId="{06FA2FF6-4E84-405E-A36A-F25BE5045074}" srcOrd="0" destOrd="0" presId="urn:microsoft.com/office/officeart/2008/layout/VerticalCurvedList"/>
    <dgm:cxn modelId="{9DEC52B7-AB0E-4E73-8D44-CD572A592FB2}" type="presParOf" srcId="{D7EB821A-9A40-4975-B97C-FB06FBDEF0F0}" destId="{88C3B4D0-57A0-407B-87F2-AD9BD85D4DE7}" srcOrd="1" destOrd="0" presId="urn:microsoft.com/office/officeart/2008/layout/VerticalCurvedList"/>
    <dgm:cxn modelId="{9AD49427-F91C-4926-B61A-DA2DB74C4F81}" type="presParOf" srcId="{D7EB821A-9A40-4975-B97C-FB06FBDEF0F0}" destId="{0C2817A7-AEAB-4CA5-83F7-47B02788855A}" srcOrd="2" destOrd="0" presId="urn:microsoft.com/office/officeart/2008/layout/VerticalCurvedList"/>
    <dgm:cxn modelId="{04CF49C1-329E-48B4-8AA6-E340552B441D}" type="presParOf" srcId="{D7EB821A-9A40-4975-B97C-FB06FBDEF0F0}" destId="{2585EA8F-E3AC-4656-B2D3-4676B23D9E59}" srcOrd="3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2FE87F-86CD-46F4-8DF1-8BEDB77598EB}" type="datetime1">
              <a:rPr lang="pt-BR" smtClean="0"/>
              <a:t>19/06/2020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BD9F6-33F7-4332-9736-275D055409E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18685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8677BB-2EB3-43B0-AC19-8217FABCA1B9}" type="datetime1">
              <a:rPr lang="pt-BR" smtClean="0"/>
              <a:pPr/>
              <a:t>19/06/2020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 dirty="0"/>
              <a:t>Editar estilos de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378D5C-5CDA-48D9-A37F-089967A24397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70828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78D5C-5CDA-48D9-A37F-089967A24397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5913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78D5C-5CDA-48D9-A37F-089967A24397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54604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378D5C-5CDA-48D9-A37F-089967A24397}" type="slidenum">
              <a:rPr lang="pt-BR" noProof="0" smtClean="0"/>
              <a:t>11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91961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78D5C-5CDA-48D9-A37F-089967A24397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4943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78D5C-5CDA-48D9-A37F-089967A24397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59074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78D5C-5CDA-48D9-A37F-089967A24397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2041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378D5C-5CDA-48D9-A37F-089967A24397}" type="slidenum">
              <a:rPr lang="pt-BR" noProof="0" smtClean="0"/>
              <a:t>5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582243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78D5C-5CDA-48D9-A37F-089967A24397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7722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378D5C-5CDA-48D9-A37F-089967A24397}" type="slidenum">
              <a:rPr lang="pt-BR" noProof="0" smtClean="0"/>
              <a:t>7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575289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78D5C-5CDA-48D9-A37F-089967A24397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4781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378D5C-5CDA-48D9-A37F-089967A24397}" type="slidenum">
              <a:rPr lang="pt-BR" noProof="0" smtClean="0"/>
              <a:t>9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45148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399E78-A05D-4532-B514-0457E6788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3F655B6-BCCB-40F0-834F-D563822A3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7D86CEB-3E55-4EAB-B374-D0D357432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EDF2095-A577-455B-896B-AE0C74CAC8B3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4D9BAA-C541-4C48-8646-335B667E4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9F2C36-4631-4DE0-BC93-9CA58F69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70323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D43859-EFD0-4DE1-AD38-F7BFFA0E6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D4563E3-7BEA-4945-BD3B-EA4DC7FB97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B074B7-F72C-45A5-85B9-B4762B05A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EC98974-ECB9-4840-9D71-3E6993D25EC3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C2F651-03BE-40F2-8B14-728E34CD2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F7397A-90F1-4256-9570-C82DB33EF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8592133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3550F4-C38A-4FFA-9A41-6261A07DAB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7ACE17B-07A9-4848-80B1-51F816903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9DE66E-4423-4BCC-A28E-C91BC8092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4A56E37-51D0-44C4-A867-66460CCA97B0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910888-D639-4BB8-BB27-6A3C45094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36BED5-3BF7-44B7-8145-A499D735B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28446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FCFEC7-DAAC-4787-8679-D7FF95B0C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6F020B-4DA2-4004-A2F7-F3200682A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C97A9F-9EA7-428C-9CBF-65340CADB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EC23B0D-CB6F-4EB4-8D53-7CBC8A42AB49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60E8E8-ECF6-4BBC-836D-C8966E8F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076D25-53D8-4FF0-9C43-66F11B9F7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12441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7B92DD-C37D-424D-A965-3FEF1882A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CEA11EE-2831-432E-B6CD-4E0252DA2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994ACC-0AE2-4873-BD36-DA80E2EEC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EC98974-ECB9-4840-9D71-3E6993D25EC3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DCCE5F-2316-405A-9DA5-CAF93DA99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249993-257E-4E02-B678-185D28675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170963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0F4D48-65C0-463D-B2F8-0A59C846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CBB3B0-4286-4924-8D9C-E277941DEB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287F93E-4DEF-4E36-B321-48934D0E4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BB1ACF0-D5D2-4B14-8D76-938CA910C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EC98974-ECB9-4840-9D71-3E6993D25EC3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ACD8A2-3A7F-46E6-A445-B4C213E4A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45D1025-F11C-4FDD-8009-04C11DF3B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3018567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808F24-6C03-4594-A2B9-945DC3F5A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8A70307-992F-45FA-BFE2-11163487A6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EEC54B-42E6-4678-9EED-42EA04C9B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5035ACE-CF43-4D29-BFAC-A03895B84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B775522-AEE1-4C68-872D-A97BB22D8F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9C6E150-5B45-489C-8F86-49793521A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5C38B9D-8D1C-4AE1-9567-AF84A17F0D26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FC7AA23-79AD-47AB-A46E-CBE8E3C6C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AD16CC9-FC66-4659-A585-620FBEC44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45965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9AE540-4E20-41AF-A403-E7E5DF3A5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55DB214-DA45-45F5-9FFC-78B120306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DF6279B-1A7F-43EA-B7A2-B66E509BDE80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E2D4627-1FBD-48E4-A82E-F7BAE9455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43E4257-AD51-40CC-AD5C-2D99AFC9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739476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1385631-F84F-4B42-A74E-5700DB0C8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EC98974-ECB9-4840-9D71-3E6993D25EC3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00EA7E1-133B-4EBF-9626-59AFF9A78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8B97C95-A5DC-46E7-B665-F7F804781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3023403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A5902F-3750-4617-BED4-C0EC77AA0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E8FA1F-552C-49D7-955B-184188A45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9092B62-409E-43E6-B6FC-5E518E5A9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7FF95D-2C3D-4F3A-A887-6191C0BF2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A5F2324-FCC8-46B2-B143-4E18B1705AC2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41AB19C-2BC7-4113-8965-F6F3A07DE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EDF82E-3D20-4BE3-8ABC-9D1053739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9448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153216-F505-48F5-B9F0-343B0BE70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BBD7E3C-8C6C-4245-B59C-794B66E4AC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4DECE1-5FD3-4DCC-A1CB-1970B0F181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907113F-E6D6-4270-A187-55A959821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EC98974-ECB9-4840-9D71-3E6993D25EC3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015F052-A4E8-46E5-9F67-DD9CD467B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A44E91-95AF-440C-BA41-630E3C8EA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735708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803D23E-6A70-4B0C-BBAC-C6CE22B8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FA1E3F-4622-4074-B074-8AFC6E397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2DE396-C0E7-4C85-9596-DFE8C17D2A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EC98974-ECB9-4840-9D71-3E6993D25EC3}" type="datetime1">
              <a:rPr lang="pt-BR" noProof="0" smtClean="0"/>
              <a:t>19/06/2020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C29E886-8B94-4E34-9A76-E28D1C3512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3E8313-819C-4171-8246-1661DB3FC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42248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Grupo de colegas colaborando em uma mesa de trabalho">
            <a:extLst>
              <a:ext uri="{FF2B5EF4-FFF2-40B4-BE49-F238E27FC236}">
                <a16:creationId xmlns:a16="http://schemas.microsoft.com/office/drawing/2014/main" id="{FB5DBD6C-E8A8-B349-AC85-61C44AAEA0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601" t="8574" r="29018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rtlCol="0" anchor="b">
            <a:normAutofit/>
          </a:bodyPr>
          <a:lstStyle/>
          <a:p>
            <a:pPr algn="l" rtl="0"/>
            <a:r>
              <a:rPr lang="pt-BR" sz="4800"/>
              <a:t>Wylliam Leite da Silva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ubtítulo 3">
            <a:extLst>
              <a:ext uri="{FF2B5EF4-FFF2-40B4-BE49-F238E27FC236}">
                <a16:creationId xmlns:a16="http://schemas.microsoft.com/office/drawing/2014/main" id="{51202157-4627-4073-8EFB-6E2538FAB5F0}"/>
              </a:ext>
            </a:extLst>
          </p:cNvPr>
          <p:cNvSpPr txBox="1">
            <a:spLocks/>
          </p:cNvSpPr>
          <p:nvPr/>
        </p:nvSpPr>
        <p:spPr>
          <a:xfrm>
            <a:off x="8931965" y="5942082"/>
            <a:ext cx="2504661" cy="304750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dirty="0"/>
              <a:t>São Paulo, 19 de junho de 2020</a:t>
            </a:r>
          </a:p>
        </p:txBody>
      </p:sp>
    </p:spTree>
    <p:extLst>
      <p:ext uri="{BB962C8B-B14F-4D97-AF65-F5344CB8AC3E}">
        <p14:creationId xmlns:p14="http://schemas.microsoft.com/office/powerpoint/2010/main" val="1984022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rtlCol="0" anchor="ctr">
            <a:normAutofit/>
          </a:bodyPr>
          <a:lstStyle/>
          <a:p>
            <a:pPr rtl="0"/>
            <a:r>
              <a:rPr lang="pt-BR" sz="6800" dirty="0">
                <a:solidFill>
                  <a:schemeClr val="bg1"/>
                </a:solidFill>
              </a:rPr>
              <a:t>Apresentação da Solução Proposta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F990BB-DF13-4E30-96ED-20E7B9ED4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Para contemplar a alta disponibilidade do sistema, optei pelo </a:t>
            </a:r>
            <a:r>
              <a:rPr lang="pt-BR" sz="2000" dirty="0" err="1">
                <a:solidFill>
                  <a:schemeClr val="bg1"/>
                </a:solidFill>
              </a:rPr>
              <a:t>Kubernetes</a:t>
            </a:r>
            <a:r>
              <a:rPr lang="pt-BR" sz="2000" dirty="0">
                <a:solidFill>
                  <a:schemeClr val="bg1"/>
                </a:solidFill>
              </a:rPr>
              <a:t> para orquestrar nossos containers dentro do sistema de </a:t>
            </a:r>
            <a:r>
              <a:rPr lang="pt-BR" sz="2000" dirty="0" err="1">
                <a:solidFill>
                  <a:schemeClr val="bg1"/>
                </a:solidFill>
              </a:rPr>
              <a:t>load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r>
              <a:rPr lang="pt-BR" sz="2000" dirty="0" err="1">
                <a:solidFill>
                  <a:schemeClr val="bg1"/>
                </a:solidFill>
              </a:rPr>
              <a:t>balancer</a:t>
            </a:r>
            <a:r>
              <a:rPr lang="pt-BR" sz="2000" dirty="0">
                <a:solidFill>
                  <a:schemeClr val="bg1"/>
                </a:solidFill>
              </a:rPr>
              <a:t> do Azure. Caso ocorra uma grande demanda em algum serviço, automaticamente o </a:t>
            </a:r>
            <a:r>
              <a:rPr lang="pt-BR" sz="2000" dirty="0" err="1">
                <a:solidFill>
                  <a:schemeClr val="bg1"/>
                </a:solidFill>
              </a:rPr>
              <a:t>Kubernetes</a:t>
            </a:r>
            <a:r>
              <a:rPr lang="pt-BR" sz="2000" dirty="0">
                <a:solidFill>
                  <a:schemeClr val="bg1"/>
                </a:solidFill>
              </a:rPr>
              <a:t> irá levantar mais recursos para dar vazão as requisições, já o </a:t>
            </a:r>
            <a:r>
              <a:rPr lang="pt-BR" sz="2000" dirty="0" err="1">
                <a:solidFill>
                  <a:schemeClr val="bg1"/>
                </a:solidFill>
              </a:rPr>
              <a:t>load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r>
              <a:rPr lang="pt-BR" sz="2000" dirty="0" err="1">
                <a:solidFill>
                  <a:schemeClr val="bg1"/>
                </a:solidFill>
              </a:rPr>
              <a:t>balancer</a:t>
            </a:r>
            <a:r>
              <a:rPr lang="pt-BR" sz="2000" dirty="0">
                <a:solidFill>
                  <a:schemeClr val="bg1"/>
                </a:solidFill>
              </a:rPr>
              <a:t>, irá fazer o gerenciamento para distribuir as requisições para não sobrecarregar somente 1 nó.</a:t>
            </a: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220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42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screenshot&#10;&#10;Descrição gerada automaticamente">
            <a:extLst>
              <a:ext uri="{FF2B5EF4-FFF2-40B4-BE49-F238E27FC236}">
                <a16:creationId xmlns:a16="http://schemas.microsoft.com/office/drawing/2014/main" id="{59BEB4B3-400E-46E5-A1A4-1652C0122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405" y="0"/>
            <a:ext cx="99166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745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Edifícios em uma área no centro">
            <a:extLst>
              <a:ext uri="{FF2B5EF4-FFF2-40B4-BE49-F238E27FC236}">
                <a16:creationId xmlns:a16="http://schemas.microsoft.com/office/drawing/2014/main" id="{E6409136-4F48-5248-8F4D-72F32D4315B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1"/>
            <a:ext cx="12191980" cy="6857989"/>
          </a:xfrm>
          <a:prstGeom prst="rect">
            <a:avLst/>
          </a:prstGeom>
        </p:spPr>
      </p:pic>
      <p:graphicFrame>
        <p:nvGraphicFramePr>
          <p:cNvPr id="11" name="Espaço Reservado para Conteúdo 2" descr="Ícone SmartArt">
            <a:extLst>
              <a:ext uri="{FF2B5EF4-FFF2-40B4-BE49-F238E27FC236}">
                <a16:creationId xmlns:a16="http://schemas.microsoft.com/office/drawing/2014/main" id="{E3ED3676-AF55-5243-80AF-E4C3CB787FAB}"/>
              </a:ext>
            </a:extLst>
          </p:cNvPr>
          <p:cNvGraphicFramePr>
            <a:graphicFrameLocks/>
          </p:cNvGraphicFramePr>
          <p:nvPr/>
        </p:nvGraphicFramePr>
        <p:xfrm>
          <a:off x="6519333" y="2413000"/>
          <a:ext cx="5223934" cy="363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CaixaDeTexto 2">
            <a:extLst>
              <a:ext uri="{FF2B5EF4-FFF2-40B4-BE49-F238E27FC236}">
                <a16:creationId xmlns:a16="http://schemas.microsoft.com/office/drawing/2014/main" id="{BBB71ECC-F294-4D94-8516-81D9C2C98928}"/>
              </a:ext>
            </a:extLst>
          </p:cNvPr>
          <p:cNvSpPr txBox="1"/>
          <p:nvPr/>
        </p:nvSpPr>
        <p:spPr>
          <a:xfrm>
            <a:off x="459155" y="3121104"/>
            <a:ext cx="11311366" cy="110799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effectLst>
            <a:softEdge rad="317500"/>
          </a:effectLst>
        </p:spPr>
        <p:txBody>
          <a:bodyPr wrap="none" rtlCol="0">
            <a:spAutoFit/>
          </a:bodyPr>
          <a:lstStyle/>
          <a:p>
            <a:r>
              <a:rPr lang="pt-BR" sz="6600" dirty="0">
                <a:solidFill>
                  <a:schemeClr val="bg1"/>
                </a:solidFill>
              </a:rPr>
              <a:t>Solução Proposta de Arquitetura</a:t>
            </a:r>
          </a:p>
        </p:txBody>
      </p:sp>
    </p:spTree>
    <p:extLst>
      <p:ext uri="{BB962C8B-B14F-4D97-AF65-F5344CB8AC3E}">
        <p14:creationId xmlns:p14="http://schemas.microsoft.com/office/powerpoint/2010/main" val="296485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rtlCol="0" anchor="ctr">
            <a:normAutofit/>
          </a:bodyPr>
          <a:lstStyle/>
          <a:p>
            <a:pPr rtl="0"/>
            <a:r>
              <a:rPr lang="pt-BR" sz="6800" dirty="0">
                <a:solidFill>
                  <a:schemeClr val="bg1"/>
                </a:solidFill>
              </a:rPr>
              <a:t>Apresentação da Solução Proposta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F990BB-DF13-4E30-96ED-20E7B9ED4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Como exemplo, utilizei um possível sistema que disponibiliza produtos para os clientes do banco, via diversos canais para exemplificar a arquitetura que eu sugiro utilizarmos no exercício proposto. </a:t>
            </a:r>
          </a:p>
        </p:txBody>
      </p:sp>
    </p:spTree>
    <p:extLst>
      <p:ext uri="{BB962C8B-B14F-4D97-AF65-F5344CB8AC3E}">
        <p14:creationId xmlns:p14="http://schemas.microsoft.com/office/powerpoint/2010/main" val="2006833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0" y="1450655"/>
            <a:ext cx="4182699" cy="3956690"/>
          </a:xfrm>
        </p:spPr>
        <p:txBody>
          <a:bodyPr rtlCol="0" anchor="ctr">
            <a:normAutofit fontScale="90000"/>
          </a:bodyPr>
          <a:lstStyle/>
          <a:p>
            <a:pPr rtl="0"/>
            <a:r>
              <a:rPr lang="pt-BR" sz="6800" dirty="0">
                <a:solidFill>
                  <a:schemeClr val="bg1"/>
                </a:solidFill>
              </a:rPr>
              <a:t>Solução Para o Mainframe e Sistemas Legados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F990BB-DF13-4E30-96ED-20E7B9ED4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Para obtermos os dados do mainframe e sistemas legados, na nossa nova arquitetura, no slide a seguir, sugeri um serviço de ETL para carregar os dados necessários para o consumo no sistema fictício de produtos.</a:t>
            </a:r>
          </a:p>
        </p:txBody>
      </p:sp>
    </p:spTree>
    <p:extLst>
      <p:ext uri="{BB962C8B-B14F-4D97-AF65-F5344CB8AC3E}">
        <p14:creationId xmlns:p14="http://schemas.microsoft.com/office/powerpoint/2010/main" val="3856135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42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5EF56938-B0E4-471B-8026-6E8E1D6CC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22" y="0"/>
            <a:ext cx="108929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883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rtlCol="0" anchor="ctr">
            <a:normAutofit/>
          </a:bodyPr>
          <a:lstStyle/>
          <a:p>
            <a:pPr rtl="0"/>
            <a:r>
              <a:rPr lang="pt-BR" sz="6800" dirty="0">
                <a:solidFill>
                  <a:schemeClr val="bg1"/>
                </a:solidFill>
              </a:rPr>
              <a:t>Arquitetura do Sistema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F990BB-DF13-4E30-96ED-20E7B9ED4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 fontScale="85000" lnSpcReduction="10000"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Como arquitetura do sistema propriamente dito, dei como opção utilizarmos </a:t>
            </a:r>
            <a:r>
              <a:rPr lang="pt-BR" sz="2000" dirty="0" err="1">
                <a:solidFill>
                  <a:schemeClr val="bg1"/>
                </a:solidFill>
              </a:rPr>
              <a:t>microsserviços</a:t>
            </a:r>
            <a:r>
              <a:rPr lang="pt-BR" sz="2000" dirty="0">
                <a:solidFill>
                  <a:schemeClr val="bg1"/>
                </a:solidFill>
              </a:rPr>
              <a:t> para trabalhamos com uma solução distribuída, facilitando a manutenção e publicação de versões com o mínimo de dependência e impactos.</a:t>
            </a:r>
          </a:p>
          <a:p>
            <a:r>
              <a:rPr lang="pt-BR" sz="2000" dirty="0">
                <a:solidFill>
                  <a:schemeClr val="bg1"/>
                </a:solidFill>
              </a:rPr>
              <a:t>O sistema proposto disponibiliza novos produtos cadastrados pelos </a:t>
            </a:r>
            <a:r>
              <a:rPr lang="pt-BR" sz="2000" dirty="0" err="1">
                <a:solidFill>
                  <a:schemeClr val="bg1"/>
                </a:solidFill>
              </a:rPr>
              <a:t>traders</a:t>
            </a:r>
            <a:r>
              <a:rPr lang="pt-BR" sz="2000" dirty="0">
                <a:solidFill>
                  <a:schemeClr val="bg1"/>
                </a:solidFill>
              </a:rPr>
              <a:t> em um sistema </a:t>
            </a:r>
            <a:r>
              <a:rPr lang="pt-BR" sz="2000" dirty="0" err="1">
                <a:solidFill>
                  <a:schemeClr val="bg1"/>
                </a:solidFill>
              </a:rPr>
              <a:t>backoffice</a:t>
            </a:r>
            <a:r>
              <a:rPr lang="pt-BR" sz="2000" dirty="0">
                <a:solidFill>
                  <a:schemeClr val="bg1"/>
                </a:solidFill>
              </a:rPr>
              <a:t> que abre a possibilidade de trabalhar com multicanais, como web e mobile por exemplo, este ultimo, podendo contar com um </a:t>
            </a:r>
            <a:r>
              <a:rPr lang="pt-BR" sz="2000" dirty="0" err="1">
                <a:solidFill>
                  <a:schemeClr val="bg1"/>
                </a:solidFill>
              </a:rPr>
              <a:t>push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r>
              <a:rPr lang="pt-BR" sz="2000" dirty="0" err="1">
                <a:solidFill>
                  <a:schemeClr val="bg1"/>
                </a:solidFill>
              </a:rPr>
              <a:t>notification</a:t>
            </a:r>
            <a:r>
              <a:rPr lang="pt-BR" sz="2000" dirty="0">
                <a:solidFill>
                  <a:schemeClr val="bg1"/>
                </a:solidFill>
              </a:rPr>
              <a:t> para  ofertar produtos elegíveis aos clientes.</a:t>
            </a:r>
          </a:p>
          <a:p>
            <a:r>
              <a:rPr lang="pt-BR" sz="2000" dirty="0">
                <a:solidFill>
                  <a:schemeClr val="bg1"/>
                </a:solidFill>
              </a:rPr>
              <a:t>Exemplifiquei também a comunicação assíncrona com uma entidade reguladora por exemplo, utilizando mensageria com o Service Bus.</a:t>
            </a:r>
          </a:p>
          <a:p>
            <a:r>
              <a:rPr lang="pt-BR" sz="2000" dirty="0">
                <a:solidFill>
                  <a:schemeClr val="bg1"/>
                </a:solidFill>
              </a:rPr>
              <a:t>Para relatórios gerenciais, disponibilizei um sistema para alimentação de um armazém de dados para ser consumido pelo Power BI ou qualquer outra ferramenta para exibição de informações estratégicas.</a:t>
            </a:r>
          </a:p>
        </p:txBody>
      </p:sp>
    </p:spTree>
    <p:extLst>
      <p:ext uri="{BB962C8B-B14F-4D97-AF65-F5344CB8AC3E}">
        <p14:creationId xmlns:p14="http://schemas.microsoft.com/office/powerpoint/2010/main" val="1699911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42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ntendo screenshot, texto&#10;&#10;Descrição gerada automaticamente">
            <a:extLst>
              <a:ext uri="{FF2B5EF4-FFF2-40B4-BE49-F238E27FC236}">
                <a16:creationId xmlns:a16="http://schemas.microsoft.com/office/drawing/2014/main" id="{145F62E4-7094-4A7F-B961-422FF485B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216" y="0"/>
            <a:ext cx="8859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482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rtlCol="0" anchor="ctr">
            <a:normAutofit/>
          </a:bodyPr>
          <a:lstStyle/>
          <a:p>
            <a:pPr rtl="0"/>
            <a:r>
              <a:rPr lang="pt-BR" sz="6800" dirty="0">
                <a:solidFill>
                  <a:schemeClr val="bg1"/>
                </a:solidFill>
              </a:rPr>
              <a:t>Apresentação do CI/CD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F990BB-DF13-4E30-96ED-20E7B9ED4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Para implementação de uma solução </a:t>
            </a:r>
            <a:r>
              <a:rPr lang="pt-BR" sz="2000" dirty="0" err="1">
                <a:solidFill>
                  <a:schemeClr val="bg1"/>
                </a:solidFill>
              </a:rPr>
              <a:t>devops</a:t>
            </a:r>
            <a:r>
              <a:rPr lang="pt-BR" sz="2000" dirty="0">
                <a:solidFill>
                  <a:schemeClr val="bg1"/>
                </a:solidFill>
              </a:rPr>
              <a:t>, exemplifiquei no slide a seguir, um modelo para publicações de versão nos ambientes de forma automatizada de forma a otimizar o trabalho do time de infraestrutura, apenas necessitando de aprovações dos mesmo para as subidas de versões.</a:t>
            </a: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912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42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screenshot, texto&#10;&#10;Descrição gerada automaticamente">
            <a:extLst>
              <a:ext uri="{FF2B5EF4-FFF2-40B4-BE49-F238E27FC236}">
                <a16:creationId xmlns:a16="http://schemas.microsoft.com/office/drawing/2014/main" id="{03995032-5132-49EF-A955-A47C70C07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15" y="0"/>
            <a:ext cx="10546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79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DD8CA2E-8B16-4096-95E2-945585B397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FDB075-32D3-45D6-B446-788704F8FD2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4DF392C-D201-4335-BC06-05E8DA4E0E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361</Words>
  <Application>Microsoft Office PowerPoint</Application>
  <PresentationFormat>Widescreen</PresentationFormat>
  <Paragraphs>27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 2</vt:lpstr>
      <vt:lpstr>Tema do Office</vt:lpstr>
      <vt:lpstr>Wylliam Leite da Silva</vt:lpstr>
      <vt:lpstr>Apresentação do PowerPoint</vt:lpstr>
      <vt:lpstr>Apresentação da Solução Proposta</vt:lpstr>
      <vt:lpstr>Solução Para o Mainframe e Sistemas Legados</vt:lpstr>
      <vt:lpstr>Apresentação do PowerPoint</vt:lpstr>
      <vt:lpstr>Arquitetura do Sistema</vt:lpstr>
      <vt:lpstr>Apresentação do PowerPoint</vt:lpstr>
      <vt:lpstr>Apresentação do CI/CD</vt:lpstr>
      <vt:lpstr>Apresentação do PowerPoint</vt:lpstr>
      <vt:lpstr>Apresentação da Solução Proposta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2020-05-11T03:44:10Z</dcterms:created>
  <dcterms:modified xsi:type="dcterms:W3CDTF">2020-06-19T13:12:47Z</dcterms:modified>
</cp:coreProperties>
</file>